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6" r:id="rId6"/>
    <p:sldId id="268" r:id="rId7"/>
    <p:sldId id="260" r:id="rId8"/>
    <p:sldId id="269" r:id="rId9"/>
    <p:sldId id="261" r:id="rId10"/>
    <p:sldId id="262" r:id="rId11"/>
    <p:sldId id="263" r:id="rId12"/>
    <p:sldId id="264"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10/22/2020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509A250-FF31-4206-8172-F9D3106AACB1}" type="datetimeFigureOut">
              <a:rPr lang="en-US" dirty="0"/>
              <a:t>10/22/2020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10/22/2020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a:t>Haga clic para modificar el estilo de título del patrón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s-ES"/>
              <a:t>Haga clic para modificar los estilos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10/22/2020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10/22/2020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10/22/2020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10/22/2020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10/22/2020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10/22/2020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10/22/2020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796027F-7875-4030-9381-8BD8C4F21935}" type="datetimeFigureOut">
              <a:rPr lang="en-US" dirty="0"/>
              <a:t>10/22/2020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10/22/2020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10/22/2020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10/22/2020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10/22/2020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7" name="Date Placeholder 4"/>
          <p:cNvSpPr>
            <a:spLocks noGrp="1"/>
          </p:cNvSpPr>
          <p:nvPr>
            <p:ph type="dt" sz="half" idx="10"/>
          </p:nvPr>
        </p:nvSpPr>
        <p:spPr/>
        <p:txBody>
          <a:bodyPr/>
          <a:lstStyle/>
          <a:p>
            <a:fld id="{4509A250-FF31-4206-8172-F9D3106AACB1}" type="datetimeFigureOut">
              <a:rPr lang="en-US" dirty="0"/>
              <a:t>10/22/2020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509A250-FF31-4206-8172-F9D3106AACB1}" type="datetimeFigureOut">
              <a:rPr lang="en-US" dirty="0"/>
              <a:t>10/22/2020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10/22/2020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openbuilds.com.mx/productos/electronica/motores/nema23-175oz%C2%B7in/" TargetMode="External"/><Relationship Id="rId2" Type="http://schemas.openxmlformats.org/officeDocument/2006/relationships/hyperlink" Target="https://makershopbcn.com/es/producto/motor-nema-23-2a-bipolar-es" TargetMode="External"/><Relationship Id="rId1" Type="http://schemas.openxmlformats.org/officeDocument/2006/relationships/slideLayout" Target="../slideLayouts/slideLayout2.xml"/><Relationship Id="rId5" Type="http://schemas.openxmlformats.org/officeDocument/2006/relationships/hyperlink" Target="http://www1.frm.utn.edu.ar/mielectricas/docs2/PaP/MOTOR_PaP_FINAL.pdf" TargetMode="External"/><Relationship Id="rId4" Type="http://schemas.openxmlformats.org/officeDocument/2006/relationships/hyperlink" Target="https://sites.google.com/site/inteligenciarobotica/home/proyectos-de-robotica/control-de-brazo-mecanico-con-motores-paso-a-paso"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1">
            <a:extLst>
              <a:ext uri="{FF2B5EF4-FFF2-40B4-BE49-F238E27FC236}">
                <a16:creationId xmlns:a16="http://schemas.microsoft.com/office/drawing/2014/main" xmlns="" id="{F514E9C7-BF75-4ED6-A8FA-8E026A13F214}"/>
              </a:ext>
            </a:extLst>
          </p:cNvPr>
          <p:cNvSpPr>
            <a:spLocks noGrp="1"/>
          </p:cNvSpPr>
          <p:nvPr>
            <p:ph type="ctrTitle"/>
          </p:nvPr>
        </p:nvSpPr>
        <p:spPr>
          <a:xfrm>
            <a:off x="1423872" y="469029"/>
            <a:ext cx="9068197" cy="6425525"/>
          </a:xfrm>
        </p:spPr>
        <p:txBody>
          <a:bodyPr/>
          <a:lstStyle/>
          <a:p>
            <a:pPr algn="ctr">
              <a:lnSpc>
                <a:spcPct val="107000"/>
              </a:lnSpc>
              <a:spcBef>
                <a:spcPts val="1400"/>
              </a:spcBef>
              <a:spcAft>
                <a:spcPts val="800"/>
              </a:spcAft>
            </a:pPr>
            <a:r>
              <a:rPr lang="es-MX" sz="1500" kern="18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INSTITUTO TECNOLÓGICO DE TIJUANA</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SUBDIRECCIÓN ACADÉMICA</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DEPARTAMENTO DE SISTEMAS Y COMPUTACIÓN</a:t>
            </a:r>
            <a:b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Semestre </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r>
            <a:b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2020 -2021</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Carrera:</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Ingeniería en Sistemas Computacionales</a:t>
            </a:r>
            <a:b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Materia</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Sistemas Programables</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Actividad:</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A2.1_Tipos_</a:t>
            </a:r>
            <a:r>
              <a:rPr lang="es-MX" sz="1500" b="1" dirty="0">
                <a:solidFill>
                  <a:schemeClr val="tx1"/>
                </a:solidFill>
                <a:latin typeface="Arial" panose="020B0604020202020204" pitchFamily="34" charset="0"/>
                <a:ea typeface="Times New Roman" panose="02020603050405020304" pitchFamily="18" charset="0"/>
                <a:cs typeface="Arial" panose="020B0604020202020204" pitchFamily="34" charset="0"/>
              </a:rPr>
              <a:t>Actuad</a:t>
            </a: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ores_Comerciales: </a:t>
            </a:r>
            <a:r>
              <a:rPr lang="es-ES"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Motor bipolar paso a paso NEMA 23 12Kg</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Alumno:</a:t>
            </a:r>
            <a:b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Marquez</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Millan</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Seashell</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Vanessa - 17212153</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Garcia</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Rosas Ivan – 16212004</a:t>
            </a:r>
            <a:b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Pardo Cruz Jesús Ramón - 15211336</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Nombre del maestro:</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Jaime Leonardo </a:t>
            </a: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Enriquez</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Alvarez</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r>
            <a:b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latin typeface="Arial" panose="020B0604020202020204" pitchFamily="34" charset="0"/>
                <a:ea typeface="Calibri" panose="020F0502020204030204" pitchFamily="34" charset="0"/>
                <a:cs typeface="Arial" panose="020B0604020202020204" pitchFamily="34" charset="0"/>
              </a:rPr>
              <a:t>Fecha</a:t>
            </a: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06/10/20</a:t>
            </a:r>
            <a:endParaRPr lang="es-MX" sz="1500" dirty="0">
              <a:solidFill>
                <a:schemeClr val="tx1"/>
              </a:solidFill>
              <a:latin typeface="Arial" panose="020B0604020202020204" pitchFamily="34" charset="0"/>
              <a:cs typeface="Arial" panose="020B0604020202020204" pitchFamily="34" charset="0"/>
            </a:endParaRPr>
          </a:p>
        </p:txBody>
      </p:sp>
      <p:pic>
        <p:nvPicPr>
          <p:cNvPr id="7" name="Imagen 6">
            <a:extLst>
              <a:ext uri="{FF2B5EF4-FFF2-40B4-BE49-F238E27FC236}">
                <a16:creationId xmlns:a16="http://schemas.microsoft.com/office/drawing/2014/main" xmlns="" id="{40B4767B-10FF-47E5-BDF9-9842D5231261}"/>
              </a:ext>
            </a:extLst>
          </p:cNvPr>
          <p:cNvPicPr>
            <a:picLocks noChangeAspect="1"/>
          </p:cNvPicPr>
          <p:nvPr/>
        </p:nvPicPr>
        <p:blipFill>
          <a:blip r:embed="rId2"/>
          <a:stretch>
            <a:fillRect/>
          </a:stretch>
        </p:blipFill>
        <p:spPr>
          <a:xfrm>
            <a:off x="-12357" y="0"/>
            <a:ext cx="2847745" cy="1753627"/>
          </a:xfrm>
          <a:prstGeom prst="rect">
            <a:avLst/>
          </a:prstGeom>
        </p:spPr>
      </p:pic>
      <p:pic>
        <p:nvPicPr>
          <p:cNvPr id="8" name="Imagen 7">
            <a:extLst>
              <a:ext uri="{FF2B5EF4-FFF2-40B4-BE49-F238E27FC236}">
                <a16:creationId xmlns:a16="http://schemas.microsoft.com/office/drawing/2014/main" xmlns="" id="{4255BF9E-D0D4-476B-A340-6487E93C2C1B}"/>
              </a:ext>
            </a:extLst>
          </p:cNvPr>
          <p:cNvPicPr>
            <a:picLocks noChangeAspect="1"/>
          </p:cNvPicPr>
          <p:nvPr/>
        </p:nvPicPr>
        <p:blipFill>
          <a:blip r:embed="rId3"/>
          <a:stretch>
            <a:fillRect/>
          </a:stretch>
        </p:blipFill>
        <p:spPr>
          <a:xfrm>
            <a:off x="10223152" y="216237"/>
            <a:ext cx="1120351" cy="1120351"/>
          </a:xfrm>
          <a:prstGeom prst="rect">
            <a:avLst/>
          </a:prstGeom>
        </p:spPr>
      </p:pic>
    </p:spTree>
    <p:extLst>
      <p:ext uri="{BB962C8B-B14F-4D97-AF65-F5344CB8AC3E}">
        <p14:creationId xmlns:p14="http://schemas.microsoft.com/office/powerpoint/2010/main" val="851157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67690EC3-DBA2-4673-9C33-EDA7D119AC31}"/>
              </a:ext>
            </a:extLst>
          </p:cNvPr>
          <p:cNvSpPr>
            <a:spLocks noGrp="1"/>
          </p:cNvSpPr>
          <p:nvPr>
            <p:ph type="title"/>
          </p:nvPr>
        </p:nvSpPr>
        <p:spPr/>
        <p:txBody>
          <a:bodyPr/>
          <a:lstStyle/>
          <a:p>
            <a:r>
              <a:rPr lang="es-MX" dirty="0"/>
              <a:t>Principio de funcionamiento </a:t>
            </a:r>
          </a:p>
        </p:txBody>
      </p:sp>
      <p:sp>
        <p:nvSpPr>
          <p:cNvPr id="3" name="Marcador de contenido 2">
            <a:extLst>
              <a:ext uri="{FF2B5EF4-FFF2-40B4-BE49-F238E27FC236}">
                <a16:creationId xmlns:a16="http://schemas.microsoft.com/office/drawing/2014/main" xmlns="" id="{EEDDFAF4-C8AD-4881-9964-74742AEEC28D}"/>
              </a:ext>
            </a:extLst>
          </p:cNvPr>
          <p:cNvSpPr>
            <a:spLocks noGrp="1"/>
          </p:cNvSpPr>
          <p:nvPr>
            <p:ph idx="1"/>
          </p:nvPr>
        </p:nvSpPr>
        <p:spPr/>
        <p:txBody>
          <a:bodyPr/>
          <a:lstStyle/>
          <a:p>
            <a:pPr marL="0" indent="0" algn="just">
              <a:buNone/>
            </a:pPr>
            <a:r>
              <a:rPr lang="es-ES" dirty="0"/>
              <a:t>Se basa en el uso de bobinas inductivas que empujan o jalan el rotor a través de su rotación cuando se activan. Un par de cables que provienen de un motor a pasos corresponderán a al menos uno de estos devanados y posiblemente más según el tipo de motor.</a:t>
            </a:r>
          </a:p>
          <a:p>
            <a:pPr marL="0" indent="0" algn="just">
              <a:buNone/>
            </a:pPr>
            <a:r>
              <a:rPr lang="es-ES" dirty="0"/>
              <a:t>Los motores a pasos bipolares (una bobina por fase) proporcionan cuatro cables para conectarse a las bobinas del motor. La conexión de este tipo de motor es muy sencilla además proporciona el mayor torque a alta velocidad y pulsos de entrada</a:t>
            </a:r>
            <a:endParaRPr lang="es-MX" dirty="0"/>
          </a:p>
        </p:txBody>
      </p:sp>
    </p:spTree>
    <p:extLst>
      <p:ext uri="{BB962C8B-B14F-4D97-AF65-F5344CB8AC3E}">
        <p14:creationId xmlns:p14="http://schemas.microsoft.com/office/powerpoint/2010/main" val="3977394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527B14CF-8941-4C0B-B67B-4C6F82E143B6}"/>
              </a:ext>
            </a:extLst>
          </p:cNvPr>
          <p:cNvSpPr>
            <a:spLocks noGrp="1"/>
          </p:cNvSpPr>
          <p:nvPr>
            <p:ph type="title"/>
          </p:nvPr>
        </p:nvSpPr>
        <p:spPr/>
        <p:txBody>
          <a:bodyPr/>
          <a:lstStyle/>
          <a:p>
            <a:r>
              <a:rPr lang="es-MX" dirty="0"/>
              <a:t>Usos aplicativos</a:t>
            </a:r>
          </a:p>
        </p:txBody>
      </p:sp>
      <p:sp>
        <p:nvSpPr>
          <p:cNvPr id="3" name="Marcador de contenido 2">
            <a:extLst>
              <a:ext uri="{FF2B5EF4-FFF2-40B4-BE49-F238E27FC236}">
                <a16:creationId xmlns:a16="http://schemas.microsoft.com/office/drawing/2014/main" xmlns="" id="{B4ED9E01-5AF9-43BC-ADC4-978B4D1AE76F}"/>
              </a:ext>
            </a:extLst>
          </p:cNvPr>
          <p:cNvSpPr>
            <a:spLocks noGrp="1"/>
          </p:cNvSpPr>
          <p:nvPr>
            <p:ph idx="1"/>
          </p:nvPr>
        </p:nvSpPr>
        <p:spPr/>
        <p:txBody>
          <a:bodyPr/>
          <a:lstStyle/>
          <a:p>
            <a:r>
              <a:rPr lang="es-MX" dirty="0"/>
              <a:t>Impresoras 3D</a:t>
            </a:r>
          </a:p>
          <a:p>
            <a:r>
              <a:rPr lang="es-MX" dirty="0"/>
              <a:t>Maquinas CNC</a:t>
            </a:r>
          </a:p>
          <a:p>
            <a:r>
              <a:rPr lang="es-MX" dirty="0"/>
              <a:t>Brazos robóticos</a:t>
            </a:r>
          </a:p>
          <a:p>
            <a:r>
              <a:rPr lang="es-MX" dirty="0"/>
              <a:t>Robots completos</a:t>
            </a:r>
          </a:p>
          <a:p>
            <a:r>
              <a:rPr lang="es-MX" dirty="0"/>
              <a:t>Movimientos de cámaras</a:t>
            </a:r>
          </a:p>
          <a:p>
            <a:endParaRPr lang="es-MX" dirty="0"/>
          </a:p>
        </p:txBody>
      </p:sp>
    </p:spTree>
    <p:extLst>
      <p:ext uri="{BB962C8B-B14F-4D97-AF65-F5344CB8AC3E}">
        <p14:creationId xmlns:p14="http://schemas.microsoft.com/office/powerpoint/2010/main" val="3618663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4966BA32-9125-4055-8D0E-789B5285329E}"/>
              </a:ext>
            </a:extLst>
          </p:cNvPr>
          <p:cNvSpPr>
            <a:spLocks noGrp="1"/>
          </p:cNvSpPr>
          <p:nvPr>
            <p:ph type="title"/>
          </p:nvPr>
        </p:nvSpPr>
        <p:spPr/>
        <p:txBody>
          <a:bodyPr/>
          <a:lstStyle/>
          <a:p>
            <a:r>
              <a:rPr lang="es-MX" dirty="0"/>
              <a:t>Conclusiones </a:t>
            </a:r>
          </a:p>
        </p:txBody>
      </p:sp>
      <p:sp>
        <p:nvSpPr>
          <p:cNvPr id="3" name="Marcador de contenido 2">
            <a:extLst>
              <a:ext uri="{FF2B5EF4-FFF2-40B4-BE49-F238E27FC236}">
                <a16:creationId xmlns:a16="http://schemas.microsoft.com/office/drawing/2014/main" xmlns="" id="{38453615-5136-46C1-B497-A2199A17E873}"/>
              </a:ext>
            </a:extLst>
          </p:cNvPr>
          <p:cNvSpPr>
            <a:spLocks noGrp="1"/>
          </p:cNvSpPr>
          <p:nvPr>
            <p:ph idx="1"/>
          </p:nvPr>
        </p:nvSpPr>
        <p:spPr/>
        <p:txBody>
          <a:bodyPr>
            <a:normAutofit fontScale="85000" lnSpcReduction="20000"/>
          </a:bodyPr>
          <a:lstStyle/>
          <a:p>
            <a:pPr marL="0" indent="0">
              <a:buNone/>
            </a:pPr>
            <a:r>
              <a:rPr lang="es-MX" b="1" dirty="0" err="1"/>
              <a:t>Garcia</a:t>
            </a:r>
            <a:r>
              <a:rPr lang="es-MX" b="1" dirty="0"/>
              <a:t> Rosas Ivan</a:t>
            </a:r>
          </a:p>
          <a:p>
            <a:pPr algn="just"/>
            <a:r>
              <a:rPr lang="es-MX" dirty="0"/>
              <a:t>Este tipo de motores son muy comunes en impresoras 3D y maquinas CNC puesto que el motor va por pasos y no es un giro continuo como otros motores, permite un maneja mas preciso y claro en tareas mas especificas. Gracias a eso las tareas a realizar tienen un mayor grado de exactitud</a:t>
            </a:r>
            <a:r>
              <a:rPr lang="es-MX" dirty="0" smtClean="0"/>
              <a:t>.</a:t>
            </a:r>
          </a:p>
          <a:p>
            <a:pPr marL="0" indent="0" algn="just">
              <a:buNone/>
            </a:pPr>
            <a:r>
              <a:rPr lang="es-MX" dirty="0" err="1" smtClean="0"/>
              <a:t>Marquez</a:t>
            </a:r>
            <a:r>
              <a:rPr lang="es-MX" dirty="0" smtClean="0"/>
              <a:t> </a:t>
            </a:r>
            <a:r>
              <a:rPr lang="es-MX" dirty="0" err="1" smtClean="0"/>
              <a:t>Millan</a:t>
            </a:r>
            <a:r>
              <a:rPr lang="es-MX" dirty="0" smtClean="0"/>
              <a:t> </a:t>
            </a:r>
            <a:r>
              <a:rPr lang="es-MX" dirty="0" err="1" smtClean="0"/>
              <a:t>Seashell</a:t>
            </a:r>
            <a:endParaRPr lang="es-MX" dirty="0"/>
          </a:p>
          <a:p>
            <a:pPr marL="0" indent="0" algn="just">
              <a:buNone/>
            </a:pPr>
            <a:r>
              <a:rPr lang="es-MX" dirty="0" smtClean="0"/>
              <a:t>Este motor nema 23 y en general los motores a pasos son motores que son muy precisos y además poderosos tomando en cuanta su tamaño y su precio que como podemos notar es elevado y por ende es para proyectos específicos, nos podemos dar cuenta por que hay diferentes tipos de motores para las diferentes aplicaciones es decir no necesitas comprar este tipo de motor si lo que quieres es hacer que funcione una banda, porque en realidad en ese caso no necesitas la precisión que este motor te brinda, pero si en el caso que quisieras hacer una maquina que escriba por ti en papel ya que ocupas movimientos definidos y con poco margen de error o nulo, también aprendí como identificar a simple vista este tipo de motores.</a:t>
            </a:r>
          </a:p>
        </p:txBody>
      </p:sp>
    </p:spTree>
    <p:extLst>
      <p:ext uri="{BB962C8B-B14F-4D97-AF65-F5344CB8AC3E}">
        <p14:creationId xmlns:p14="http://schemas.microsoft.com/office/powerpoint/2010/main" val="35028601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0131FE5-C812-4FAE-BBE8-F8D7457BC6F7}"/>
              </a:ext>
            </a:extLst>
          </p:cNvPr>
          <p:cNvSpPr>
            <a:spLocks noGrp="1"/>
          </p:cNvSpPr>
          <p:nvPr>
            <p:ph type="title"/>
          </p:nvPr>
        </p:nvSpPr>
        <p:spPr/>
        <p:txBody>
          <a:bodyPr/>
          <a:lstStyle/>
          <a:p>
            <a:r>
              <a:rPr lang="es-MX" dirty="0"/>
              <a:t>Bibliografía</a:t>
            </a:r>
          </a:p>
        </p:txBody>
      </p:sp>
      <p:sp>
        <p:nvSpPr>
          <p:cNvPr id="3" name="Marcador de contenido 2">
            <a:extLst>
              <a:ext uri="{FF2B5EF4-FFF2-40B4-BE49-F238E27FC236}">
                <a16:creationId xmlns:a16="http://schemas.microsoft.com/office/drawing/2014/main" xmlns="" id="{88A91B4F-0F6D-4172-ADF5-D408EDEB28F8}"/>
              </a:ext>
            </a:extLst>
          </p:cNvPr>
          <p:cNvSpPr>
            <a:spLocks noGrp="1"/>
          </p:cNvSpPr>
          <p:nvPr>
            <p:ph idx="1"/>
          </p:nvPr>
        </p:nvSpPr>
        <p:spPr/>
        <p:txBody>
          <a:bodyPr>
            <a:normAutofit fontScale="92500" lnSpcReduction="10000"/>
          </a:bodyPr>
          <a:lstStyle/>
          <a:p>
            <a:r>
              <a:rPr lang="es-MX" dirty="0"/>
              <a:t>Motor NEMA 23 2A Bipolar 4 Hilos 175oz - 12Kg/cm. (2020, 28 septiembre). </a:t>
            </a:r>
            <a:r>
              <a:rPr lang="es-MX" dirty="0" err="1"/>
              <a:t>MakerShopBCN</a:t>
            </a:r>
            <a:r>
              <a:rPr lang="es-MX" dirty="0"/>
              <a:t>. </a:t>
            </a:r>
            <a:r>
              <a:rPr lang="es-MX" dirty="0">
                <a:hlinkClick r:id="rId2"/>
              </a:rPr>
              <a:t>https://makershopbcn.com/es/producto/motor-nema-23-2a-bipolar-es</a:t>
            </a:r>
            <a:endParaRPr lang="es-MX" dirty="0"/>
          </a:p>
          <a:p>
            <a:r>
              <a:rPr lang="es-MX" dirty="0"/>
              <a:t>NEMA23 175oz·in Motor a Pasos. (s. f.). </a:t>
            </a:r>
            <a:r>
              <a:rPr lang="es-MX" dirty="0" err="1"/>
              <a:t>OpenBuilds</a:t>
            </a:r>
            <a:r>
              <a:rPr lang="es-MX" dirty="0"/>
              <a:t> </a:t>
            </a:r>
            <a:r>
              <a:rPr lang="es-MX" dirty="0" err="1"/>
              <a:t>Mexico</a:t>
            </a:r>
            <a:r>
              <a:rPr lang="es-MX" dirty="0"/>
              <a:t>. </a:t>
            </a:r>
            <a:r>
              <a:rPr lang="es-MX" dirty="0">
                <a:hlinkClick r:id="rId3"/>
              </a:rPr>
              <a:t>https://openbuilds.com.mx/productos/electronica/motores/nema23-175oz%C2%B7in/</a:t>
            </a:r>
            <a:endParaRPr lang="es-MX" dirty="0"/>
          </a:p>
          <a:p>
            <a:r>
              <a:rPr lang="es-ES" dirty="0"/>
              <a:t>Losada G., A. (s. f.). Control de brazo mecánico con motores paso a paso - Robótica. </a:t>
            </a:r>
            <a:r>
              <a:rPr lang="es-ES" dirty="0" err="1"/>
              <a:t>Sites</a:t>
            </a:r>
            <a:r>
              <a:rPr lang="es-ES" dirty="0"/>
              <a:t> Google. </a:t>
            </a:r>
            <a:r>
              <a:rPr lang="es-ES" dirty="0">
                <a:hlinkClick r:id="rId4"/>
              </a:rPr>
              <a:t>https://sites.google.com/site/inteligenciarobotica/home/proyectos-de-robotica/control-de-brazo-mecanico-con-motores-paso-a-paso</a:t>
            </a:r>
            <a:endParaRPr lang="es-ES" dirty="0"/>
          </a:p>
          <a:p>
            <a:r>
              <a:rPr lang="es-ES" dirty="0"/>
              <a:t>Motor Paso a Paso. (s. f.). utn.edu.ar. </a:t>
            </a:r>
            <a:r>
              <a:rPr lang="es-ES" dirty="0">
                <a:hlinkClick r:id="rId5"/>
              </a:rPr>
              <a:t>http://www1.frm.utn.edu.ar/mielectricas/docs2/PaP/MOTOR_PaP_FINAL.pdf</a:t>
            </a:r>
            <a:endParaRPr lang="es-MX" dirty="0"/>
          </a:p>
          <a:p>
            <a:endParaRPr lang="es-MX" dirty="0"/>
          </a:p>
        </p:txBody>
      </p:sp>
    </p:spTree>
    <p:extLst>
      <p:ext uri="{BB962C8B-B14F-4D97-AF65-F5344CB8AC3E}">
        <p14:creationId xmlns:p14="http://schemas.microsoft.com/office/powerpoint/2010/main" val="966579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30CFE48D-3494-474B-B4A4-4F052CF0F21B}"/>
              </a:ext>
            </a:extLst>
          </p:cNvPr>
          <p:cNvSpPr>
            <a:spLocks noGrp="1"/>
          </p:cNvSpPr>
          <p:nvPr>
            <p:ph type="title"/>
          </p:nvPr>
        </p:nvSpPr>
        <p:spPr/>
        <p:txBody>
          <a:bodyPr/>
          <a:lstStyle/>
          <a:p>
            <a:r>
              <a:rPr lang="es-MX" dirty="0"/>
              <a:t>Introducción</a:t>
            </a:r>
          </a:p>
        </p:txBody>
      </p:sp>
      <p:sp>
        <p:nvSpPr>
          <p:cNvPr id="3" name="Marcador de contenido 2">
            <a:extLst>
              <a:ext uri="{FF2B5EF4-FFF2-40B4-BE49-F238E27FC236}">
                <a16:creationId xmlns:a16="http://schemas.microsoft.com/office/drawing/2014/main" xmlns="" id="{DC0BD742-554E-4374-BC5C-E1A4D1E64E22}"/>
              </a:ext>
            </a:extLst>
          </p:cNvPr>
          <p:cNvSpPr>
            <a:spLocks noGrp="1"/>
          </p:cNvSpPr>
          <p:nvPr>
            <p:ph idx="1"/>
          </p:nvPr>
        </p:nvSpPr>
        <p:spPr/>
        <p:txBody>
          <a:bodyPr/>
          <a:lstStyle/>
          <a:p>
            <a:r>
              <a:rPr lang="es-MX" dirty="0" smtClean="0"/>
              <a:t>El motor a pasos nema 24 es bipolar y lo podemos ver a simple vista dado a que solo tiene 4 cables, este es un </a:t>
            </a:r>
            <a:r>
              <a:rPr lang="es-MX" dirty="0"/>
              <a:t>motor caro que ronda los $ </a:t>
            </a:r>
            <a:r>
              <a:rPr lang="es-MX" dirty="0" smtClean="0"/>
              <a:t>19,309.34MX </a:t>
            </a:r>
            <a:r>
              <a:rPr lang="es-MX" dirty="0"/>
              <a:t>o $ </a:t>
            </a:r>
            <a:r>
              <a:rPr lang="es-MX" dirty="0" smtClean="0"/>
              <a:t>919.70dlls como podemos notar es un motor de gama alta lo que resulta en mas torque que otros, mayor presión y mas rendimiento, dichas características hacen a este motor sea uno de los favoritos entre maquinas que necesitan una precisión muy exacta, con largos tiempo de trabajo continuo.</a:t>
            </a:r>
          </a:p>
          <a:p>
            <a:endParaRPr lang="es-MX" dirty="0" smtClean="0"/>
          </a:p>
          <a:p>
            <a:r>
              <a:rPr lang="es-MX" dirty="0" smtClean="0"/>
              <a:t>Es un motor que se usa para pequeña o mediana potencia, con una estructura moderada que ronda los </a:t>
            </a:r>
            <a:r>
              <a:rPr lang="es-419" dirty="0" smtClean="0"/>
              <a:t>12Kg/cm.</a:t>
            </a:r>
            <a:endParaRPr lang="es-419" dirty="0"/>
          </a:p>
          <a:p>
            <a:endParaRPr lang="es-MX" dirty="0"/>
          </a:p>
        </p:txBody>
      </p:sp>
    </p:spTree>
    <p:extLst>
      <p:ext uri="{BB962C8B-B14F-4D97-AF65-F5344CB8AC3E}">
        <p14:creationId xmlns:p14="http://schemas.microsoft.com/office/powerpoint/2010/main" val="34037440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EF496996-73DB-42E5-995F-6FA148812680}"/>
              </a:ext>
            </a:extLst>
          </p:cNvPr>
          <p:cNvSpPr>
            <a:spLocks noGrp="1"/>
          </p:cNvSpPr>
          <p:nvPr>
            <p:ph type="title"/>
          </p:nvPr>
        </p:nvSpPr>
        <p:spPr/>
        <p:txBody>
          <a:bodyPr/>
          <a:lstStyle/>
          <a:p>
            <a:r>
              <a:rPr lang="es-MX" dirty="0"/>
              <a:t>Definición</a:t>
            </a:r>
          </a:p>
        </p:txBody>
      </p:sp>
      <p:sp>
        <p:nvSpPr>
          <p:cNvPr id="3" name="Marcador de contenido 2">
            <a:extLst>
              <a:ext uri="{FF2B5EF4-FFF2-40B4-BE49-F238E27FC236}">
                <a16:creationId xmlns:a16="http://schemas.microsoft.com/office/drawing/2014/main" xmlns="" id="{FC4B26B8-71A3-4DBE-AD95-1D8225264470}"/>
              </a:ext>
            </a:extLst>
          </p:cNvPr>
          <p:cNvSpPr>
            <a:spLocks noGrp="1"/>
          </p:cNvSpPr>
          <p:nvPr>
            <p:ph idx="1"/>
          </p:nvPr>
        </p:nvSpPr>
        <p:spPr>
          <a:xfrm>
            <a:off x="766119" y="1309816"/>
            <a:ext cx="10379675" cy="5226908"/>
          </a:xfrm>
        </p:spPr>
        <p:txBody>
          <a:bodyPr/>
          <a:lstStyle/>
          <a:p>
            <a:pPr marL="0" indent="0" algn="just">
              <a:buNone/>
            </a:pPr>
            <a:r>
              <a:rPr lang="es-ES" dirty="0"/>
              <a:t>El Motor NEMA 23 2A Bipolar 4 Hilos 175oz, es un motor paso a paso  (</a:t>
            </a:r>
            <a:r>
              <a:rPr lang="es-ES" dirty="0" err="1"/>
              <a:t>stepper</a:t>
            </a:r>
            <a:r>
              <a:rPr lang="es-ES" dirty="0"/>
              <a:t>) hibrido bipolar, de  1,8 grados por paso y de 200 pasos/ vuelta. Está fabricado con imanes de neodimio que le confieren un mayor rendimiento y torque. </a:t>
            </a:r>
          </a:p>
          <a:p>
            <a:pPr marL="0" indent="0" algn="just">
              <a:buNone/>
            </a:pPr>
            <a:r>
              <a:rPr lang="es-ES" dirty="0"/>
              <a:t>Los motores paso a paso pueden  proporcionar movimientos directos y precisos en poco espacio. Este tipo de motores son los más utilizados, en la construcción de  máquinas CNC de pequeña-mediana potencia. Son robustos y de movimientos  precisos. Con alta potencia a baja velocidad, se consigue un par máximo. Como en todos los motores paso a paso se pueden  dividir los pasos en </a:t>
            </a:r>
            <a:r>
              <a:rPr lang="es-ES" dirty="0" err="1"/>
              <a:t>micropasos</a:t>
            </a:r>
            <a:r>
              <a:rPr lang="es-ES" dirty="0"/>
              <a:t> ( a mayor división de </a:t>
            </a:r>
            <a:r>
              <a:rPr lang="es-ES" dirty="0" err="1"/>
              <a:t>micropasos</a:t>
            </a:r>
            <a:r>
              <a:rPr lang="es-ES" dirty="0"/>
              <a:t> se pierde torque). Este tipo de motores se conectan en controladores (drivers) bipolares o en placas de control específicas para CNC</a:t>
            </a:r>
            <a:endParaRPr lang="es-MX" dirty="0"/>
          </a:p>
        </p:txBody>
      </p:sp>
    </p:spTree>
    <p:extLst>
      <p:ext uri="{BB962C8B-B14F-4D97-AF65-F5344CB8AC3E}">
        <p14:creationId xmlns:p14="http://schemas.microsoft.com/office/powerpoint/2010/main" val="2272723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6CFAB030-9264-40D4-97D0-41B368C2D369}"/>
              </a:ext>
            </a:extLst>
          </p:cNvPr>
          <p:cNvSpPr>
            <a:spLocks noGrp="1"/>
          </p:cNvSpPr>
          <p:nvPr>
            <p:ph type="title"/>
          </p:nvPr>
        </p:nvSpPr>
        <p:spPr/>
        <p:txBody>
          <a:bodyPr/>
          <a:lstStyle/>
          <a:p>
            <a:r>
              <a:rPr lang="es-MX" dirty="0"/>
              <a:t>Imágenes del actuador</a:t>
            </a:r>
          </a:p>
        </p:txBody>
      </p:sp>
      <p:pic>
        <p:nvPicPr>
          <p:cNvPr id="18" name="Marcador de contenido 17">
            <a:extLst>
              <a:ext uri="{FF2B5EF4-FFF2-40B4-BE49-F238E27FC236}">
                <a16:creationId xmlns:a16="http://schemas.microsoft.com/office/drawing/2014/main" xmlns="" id="{D4693965-445A-44DD-9062-B13E6B7442F3}"/>
              </a:ext>
            </a:extLst>
          </p:cNvPr>
          <p:cNvPicPr>
            <a:picLocks noGrp="1" noChangeAspect="1"/>
          </p:cNvPicPr>
          <p:nvPr>
            <p:ph idx="1"/>
          </p:nvPr>
        </p:nvPicPr>
        <p:blipFill>
          <a:blip r:embed="rId2"/>
          <a:stretch>
            <a:fillRect/>
          </a:stretch>
        </p:blipFill>
        <p:spPr>
          <a:xfrm>
            <a:off x="3579463" y="1355487"/>
            <a:ext cx="5033073" cy="5049795"/>
          </a:xfrm>
        </p:spPr>
      </p:pic>
    </p:spTree>
    <p:extLst>
      <p:ext uri="{BB962C8B-B14F-4D97-AF65-F5344CB8AC3E}">
        <p14:creationId xmlns:p14="http://schemas.microsoft.com/office/powerpoint/2010/main" val="276508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Marcador de contenido 11">
            <a:extLst>
              <a:ext uri="{FF2B5EF4-FFF2-40B4-BE49-F238E27FC236}">
                <a16:creationId xmlns:a16="http://schemas.microsoft.com/office/drawing/2014/main" xmlns="" id="{DDB6AB2F-794D-420C-9552-0F9C094D1605}"/>
              </a:ext>
            </a:extLst>
          </p:cNvPr>
          <p:cNvPicPr>
            <a:picLocks noGrp="1" noChangeAspect="1"/>
          </p:cNvPicPr>
          <p:nvPr>
            <p:ph idx="1"/>
          </p:nvPr>
        </p:nvPicPr>
        <p:blipFill>
          <a:blip r:embed="rId2"/>
          <a:stretch>
            <a:fillRect/>
          </a:stretch>
        </p:blipFill>
        <p:spPr>
          <a:xfrm>
            <a:off x="3344790" y="691387"/>
            <a:ext cx="5502419" cy="5475225"/>
          </a:xfrm>
        </p:spPr>
      </p:pic>
    </p:spTree>
    <p:extLst>
      <p:ext uri="{BB962C8B-B14F-4D97-AF65-F5344CB8AC3E}">
        <p14:creationId xmlns:p14="http://schemas.microsoft.com/office/powerpoint/2010/main" val="42155014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0B243BF5-BCDA-4C99-8DCB-8F79FB88E98D}"/>
              </a:ext>
            </a:extLst>
          </p:cNvPr>
          <p:cNvSpPr>
            <a:spLocks noGrp="1"/>
          </p:cNvSpPr>
          <p:nvPr>
            <p:ph type="title"/>
          </p:nvPr>
        </p:nvSpPr>
        <p:spPr/>
        <p:txBody>
          <a:bodyPr/>
          <a:lstStyle/>
          <a:p>
            <a:endParaRPr lang="es-MX"/>
          </a:p>
        </p:txBody>
      </p:sp>
      <p:pic>
        <p:nvPicPr>
          <p:cNvPr id="9" name="Marcador de contenido 8">
            <a:extLst>
              <a:ext uri="{FF2B5EF4-FFF2-40B4-BE49-F238E27FC236}">
                <a16:creationId xmlns:a16="http://schemas.microsoft.com/office/drawing/2014/main" xmlns="" id="{67EDFD93-9ABA-4A1D-8C75-0B21562405F4}"/>
              </a:ext>
            </a:extLst>
          </p:cNvPr>
          <p:cNvPicPr>
            <a:picLocks noGrp="1" noChangeAspect="1"/>
          </p:cNvPicPr>
          <p:nvPr>
            <p:ph idx="1"/>
          </p:nvPr>
        </p:nvPicPr>
        <p:blipFill>
          <a:blip r:embed="rId2"/>
          <a:stretch>
            <a:fillRect/>
          </a:stretch>
        </p:blipFill>
        <p:spPr>
          <a:xfrm>
            <a:off x="3322576" y="646377"/>
            <a:ext cx="5546847" cy="5565245"/>
          </a:xfrm>
        </p:spPr>
      </p:pic>
    </p:spTree>
    <p:extLst>
      <p:ext uri="{BB962C8B-B14F-4D97-AF65-F5344CB8AC3E}">
        <p14:creationId xmlns:p14="http://schemas.microsoft.com/office/powerpoint/2010/main" val="893182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085727B0-46E2-43DF-BFDC-18B2A36F30D8}"/>
              </a:ext>
            </a:extLst>
          </p:cNvPr>
          <p:cNvSpPr>
            <a:spLocks noGrp="1"/>
          </p:cNvSpPr>
          <p:nvPr>
            <p:ph type="title"/>
          </p:nvPr>
        </p:nvSpPr>
        <p:spPr/>
        <p:txBody>
          <a:bodyPr/>
          <a:lstStyle/>
          <a:p>
            <a:r>
              <a:rPr lang="es-MX" dirty="0"/>
              <a:t>Características físicas </a:t>
            </a:r>
          </a:p>
        </p:txBody>
      </p:sp>
      <p:sp>
        <p:nvSpPr>
          <p:cNvPr id="10" name="Marcador de contenido 12">
            <a:extLst>
              <a:ext uri="{FF2B5EF4-FFF2-40B4-BE49-F238E27FC236}">
                <a16:creationId xmlns:a16="http://schemas.microsoft.com/office/drawing/2014/main" xmlns="" id="{DF9F14CB-C03A-4FCC-B649-002E83460F4B}"/>
              </a:ext>
            </a:extLst>
          </p:cNvPr>
          <p:cNvSpPr txBox="1">
            <a:spLocks/>
          </p:cNvSpPr>
          <p:nvPr/>
        </p:nvSpPr>
        <p:spPr>
          <a:xfrm>
            <a:off x="1102331" y="1495167"/>
            <a:ext cx="8946541" cy="4753231"/>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a:buFont typeface="Arial" panose="020B0604020202020204" pitchFamily="34" charset="0"/>
              <a:buChar char="•"/>
            </a:pPr>
            <a:r>
              <a:rPr lang="es-MX" dirty="0"/>
              <a:t>Tipo </a:t>
            </a:r>
            <a:r>
              <a:rPr lang="es-MX" b="1" dirty="0"/>
              <a:t>:</a:t>
            </a:r>
            <a:r>
              <a:rPr lang="es-MX" dirty="0"/>
              <a:t> NEMA23</a:t>
            </a:r>
          </a:p>
          <a:p>
            <a:pPr>
              <a:buFont typeface="Arial" panose="020B0604020202020204" pitchFamily="34" charset="0"/>
              <a:buChar char="•"/>
            </a:pPr>
            <a:r>
              <a:rPr lang="es-MX" dirty="0"/>
              <a:t>Ángulo de paso: 1,8 grados</a:t>
            </a:r>
          </a:p>
          <a:p>
            <a:pPr>
              <a:buFont typeface="Arial" panose="020B0604020202020204" pitchFamily="34" charset="0"/>
              <a:buChar char="•"/>
            </a:pPr>
            <a:r>
              <a:rPr lang="es-MX" dirty="0"/>
              <a:t>Pasos por vuelta: 200</a:t>
            </a:r>
          </a:p>
          <a:p>
            <a:pPr>
              <a:buFont typeface="Arial" panose="020B0604020202020204" pitchFamily="34" charset="0"/>
              <a:buChar char="•"/>
            </a:pPr>
            <a:r>
              <a:rPr lang="es-MX" dirty="0"/>
              <a:t>Voltaje: 3VDC</a:t>
            </a:r>
          </a:p>
          <a:p>
            <a:pPr>
              <a:buFont typeface="Arial" panose="020B0604020202020204" pitchFamily="34" charset="0"/>
              <a:buChar char="•"/>
            </a:pPr>
            <a:r>
              <a:rPr lang="es-MX" dirty="0"/>
              <a:t>Corriente:  2A / fase</a:t>
            </a:r>
          </a:p>
          <a:p>
            <a:pPr>
              <a:buFont typeface="Arial" panose="020B0604020202020204" pitchFamily="34" charset="0"/>
              <a:buChar char="•"/>
            </a:pPr>
            <a:r>
              <a:rPr lang="es-MX" dirty="0"/>
              <a:t>Par de retención: +/- 2NM / 12Kg-cm / 175 oz-in</a:t>
            </a:r>
          </a:p>
          <a:p>
            <a:pPr>
              <a:buFont typeface="Arial" panose="020B0604020202020204" pitchFamily="34" charset="0"/>
              <a:buChar char="•"/>
            </a:pPr>
            <a:r>
              <a:rPr lang="es-MX" dirty="0"/>
              <a:t>Número de fases: 2</a:t>
            </a:r>
          </a:p>
          <a:p>
            <a:pPr>
              <a:buFont typeface="Arial" panose="020B0604020202020204" pitchFamily="34" charset="0"/>
              <a:buChar char="•"/>
            </a:pPr>
            <a:r>
              <a:rPr lang="es-MX" dirty="0"/>
              <a:t>Número de conductores:  4</a:t>
            </a:r>
          </a:p>
          <a:p>
            <a:pPr>
              <a:buFont typeface="Arial" panose="020B0604020202020204" pitchFamily="34" charset="0"/>
              <a:buChar char="•"/>
            </a:pPr>
            <a:r>
              <a:rPr lang="es-MX" dirty="0"/>
              <a:t>Diámetro del eje: 6.35mm</a:t>
            </a:r>
          </a:p>
          <a:p>
            <a:pPr>
              <a:buFont typeface="Arial" panose="020B0604020202020204" pitchFamily="34" charset="0"/>
              <a:buChar char="•"/>
            </a:pPr>
            <a:r>
              <a:rPr lang="es-MX" dirty="0"/>
              <a:t>Temperatura máx. de trabajo: 80 grados</a:t>
            </a:r>
          </a:p>
          <a:p>
            <a:pPr>
              <a:buFont typeface="Arial" panose="020B0604020202020204" pitchFamily="34" charset="0"/>
              <a:buChar char="•"/>
            </a:pPr>
            <a:r>
              <a:rPr lang="es-MX" dirty="0"/>
              <a:t>Peso: 1,0 kg</a:t>
            </a:r>
          </a:p>
          <a:p>
            <a:pPr>
              <a:buFont typeface="Arial" panose="020B0604020202020204" pitchFamily="34" charset="0"/>
              <a:buChar char="•"/>
            </a:pPr>
            <a:r>
              <a:rPr lang="es-MX" dirty="0"/>
              <a:t>Longitud: 56 mm</a:t>
            </a:r>
          </a:p>
          <a:p>
            <a:endParaRPr lang="es-MX" dirty="0"/>
          </a:p>
        </p:txBody>
      </p:sp>
    </p:spTree>
    <p:extLst>
      <p:ext uri="{BB962C8B-B14F-4D97-AF65-F5344CB8AC3E}">
        <p14:creationId xmlns:p14="http://schemas.microsoft.com/office/powerpoint/2010/main" val="33675644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92010EE5-CBCF-4E4F-9149-F71C17980708}"/>
              </a:ext>
            </a:extLst>
          </p:cNvPr>
          <p:cNvSpPr>
            <a:spLocks noGrp="1"/>
          </p:cNvSpPr>
          <p:nvPr>
            <p:ph type="title"/>
          </p:nvPr>
        </p:nvSpPr>
        <p:spPr/>
        <p:txBody>
          <a:bodyPr/>
          <a:lstStyle/>
          <a:p>
            <a:endParaRPr lang="es-MX"/>
          </a:p>
        </p:txBody>
      </p:sp>
      <p:pic>
        <p:nvPicPr>
          <p:cNvPr id="5" name="Marcador de contenido 4">
            <a:extLst>
              <a:ext uri="{FF2B5EF4-FFF2-40B4-BE49-F238E27FC236}">
                <a16:creationId xmlns:a16="http://schemas.microsoft.com/office/drawing/2014/main" xmlns="" id="{12402BEE-418C-42F9-849D-281C0F05D990}"/>
              </a:ext>
            </a:extLst>
          </p:cNvPr>
          <p:cNvPicPr>
            <a:picLocks noGrp="1" noChangeAspect="1"/>
          </p:cNvPicPr>
          <p:nvPr>
            <p:ph idx="1"/>
          </p:nvPr>
        </p:nvPicPr>
        <p:blipFill>
          <a:blip r:embed="rId2"/>
          <a:stretch>
            <a:fillRect/>
          </a:stretch>
        </p:blipFill>
        <p:spPr>
          <a:xfrm>
            <a:off x="425171" y="1421027"/>
            <a:ext cx="11120718" cy="4774190"/>
          </a:xfrm>
          <a:prstGeom prst="rect">
            <a:avLst/>
          </a:prstGeom>
        </p:spPr>
      </p:pic>
    </p:spTree>
    <p:extLst>
      <p:ext uri="{BB962C8B-B14F-4D97-AF65-F5344CB8AC3E}">
        <p14:creationId xmlns:p14="http://schemas.microsoft.com/office/powerpoint/2010/main" val="738008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BBAD22BA-52F9-4E0D-9F25-5FDFC351B1C5}"/>
              </a:ext>
            </a:extLst>
          </p:cNvPr>
          <p:cNvSpPr>
            <a:spLocks noGrp="1"/>
          </p:cNvSpPr>
          <p:nvPr>
            <p:ph type="title"/>
          </p:nvPr>
        </p:nvSpPr>
        <p:spPr/>
        <p:txBody>
          <a:bodyPr/>
          <a:lstStyle/>
          <a:p>
            <a:r>
              <a:rPr lang="es-MX" sz="4400" dirty="0"/>
              <a:t>Características eléctricas </a:t>
            </a:r>
            <a:endParaRPr lang="es-MX" dirty="0"/>
          </a:p>
        </p:txBody>
      </p:sp>
      <p:pic>
        <p:nvPicPr>
          <p:cNvPr id="5" name="Marcador de contenido 4">
            <a:extLst>
              <a:ext uri="{FF2B5EF4-FFF2-40B4-BE49-F238E27FC236}">
                <a16:creationId xmlns:a16="http://schemas.microsoft.com/office/drawing/2014/main" xmlns="" id="{EB5DABF1-D3CF-42BC-B5B6-B8AEA45E148C}"/>
              </a:ext>
            </a:extLst>
          </p:cNvPr>
          <p:cNvPicPr>
            <a:picLocks noGrp="1" noChangeAspect="1"/>
          </p:cNvPicPr>
          <p:nvPr>
            <p:ph idx="1"/>
          </p:nvPr>
        </p:nvPicPr>
        <p:blipFill>
          <a:blip r:embed="rId2"/>
          <a:stretch>
            <a:fillRect/>
          </a:stretch>
        </p:blipFill>
        <p:spPr>
          <a:xfrm>
            <a:off x="322893" y="2837838"/>
            <a:ext cx="11546213" cy="1531788"/>
          </a:xfrm>
        </p:spPr>
      </p:pic>
    </p:spTree>
    <p:extLst>
      <p:ext uri="{BB962C8B-B14F-4D97-AF65-F5344CB8AC3E}">
        <p14:creationId xmlns:p14="http://schemas.microsoft.com/office/powerpoint/2010/main" val="36605237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640</TotalTime>
  <Words>549</Words>
  <Application>Microsoft Office PowerPoint</Application>
  <PresentationFormat>Panorámica</PresentationFormat>
  <Paragraphs>42</Paragraphs>
  <Slides>13</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13</vt:i4>
      </vt:variant>
    </vt:vector>
  </HeadingPairs>
  <TitlesOfParts>
    <vt:vector size="19" baseType="lpstr">
      <vt:lpstr>Arial</vt:lpstr>
      <vt:lpstr>Calibri</vt:lpstr>
      <vt:lpstr>Century Gothic</vt:lpstr>
      <vt:lpstr>Times New Roman</vt:lpstr>
      <vt:lpstr>Wingdings 3</vt:lpstr>
      <vt:lpstr>Ion</vt:lpstr>
      <vt:lpstr>INSTITUTO TECNOLÓGICO DE TIJUANA   SUBDIRECCIÓN ACADÉMICA DEPARTAMENTO DE SISTEMAS Y COMPUTACIÓN  Semestre  2020 -2021   Carrera: Ingeniería en Sistemas Computacionales  Materia: Sistemas Programables   Actividad: A2.1_Tipos_Actuadores_Comerciales: Motor bipolar paso a paso NEMA 23 12Kg   Alumno: Marquez Millan Seashell Vanessa - 17212153 Garcia Rosas Ivan – 16212004 Pardo Cruz Jesús Ramón - 15211336   Nombre del maestro: Jaime Leonardo Enriquez Alvarez   Fecha: 06/10/20</vt:lpstr>
      <vt:lpstr>Introducción</vt:lpstr>
      <vt:lpstr>Definición</vt:lpstr>
      <vt:lpstr>Imágenes del actuador</vt:lpstr>
      <vt:lpstr>Presentación de PowerPoint</vt:lpstr>
      <vt:lpstr>Presentación de PowerPoint</vt:lpstr>
      <vt:lpstr>Características físicas </vt:lpstr>
      <vt:lpstr>Presentación de PowerPoint</vt:lpstr>
      <vt:lpstr>Características eléctricas </vt:lpstr>
      <vt:lpstr>Principio de funcionamiento </vt:lpstr>
      <vt:lpstr>Usos aplicativos</vt:lpstr>
      <vt:lpstr>Conclusiones </vt:lpstr>
      <vt:lpstr>Bibliografía</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fdsfsdf</dc:title>
  <dc:creator>Ivan GR</dc:creator>
  <cp:lastModifiedBy>Cuenta Microsoft</cp:lastModifiedBy>
  <cp:revision>17</cp:revision>
  <dcterms:created xsi:type="dcterms:W3CDTF">2020-10-21T21:15:26Z</dcterms:created>
  <dcterms:modified xsi:type="dcterms:W3CDTF">2020-10-23T04:15:47Z</dcterms:modified>
</cp:coreProperties>
</file>

<file path=docProps/thumbnail.jpeg>
</file>